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367" r:id="rId5"/>
    <p:sldId id="368" r:id="rId6"/>
    <p:sldId id="369" r:id="rId7"/>
    <p:sldId id="370" r:id="rId8"/>
    <p:sldId id="371" r:id="rId9"/>
    <p:sldId id="372" r:id="rId10"/>
    <p:sldId id="373" r:id="rId11"/>
    <p:sldId id="374" r:id="rId12"/>
    <p:sldId id="375" r:id="rId13"/>
    <p:sldId id="376" r:id="rId14"/>
    <p:sldId id="377" r:id="rId15"/>
    <p:sldId id="349" r:id="rId16"/>
    <p:sldId id="378"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A8"/>
    <a:srgbClr val="0000FF"/>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206" autoAdjust="0"/>
  </p:normalViewPr>
  <p:slideViewPr>
    <p:cSldViewPr snapToGrid="0">
      <p:cViewPr varScale="1">
        <p:scale>
          <a:sx n="113" d="100"/>
          <a:sy n="113" d="100"/>
        </p:scale>
        <p:origin x="586" y="86"/>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a:cs typeface="Calibri"/>
              </a:rPr>
              <a:t>These are the list of chapters that we are going to cover in these foundation codes. Those are chapter one what are AI and ML? chapter 2 applied Python programming in AI,  and chapter 3 is</a:t>
            </a:r>
            <a:r>
              <a:rPr lang="en-US" b="1"/>
              <a:t> exploratory data analysis for ML. </a:t>
            </a: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736" indent="-173736">
              <a:buFont typeface="Arial" panose="020B0604020202020204" pitchFamily="34" charset="0"/>
              <a:buChar char="•"/>
              <a:tabLst>
                <a:tab pos="0" algn="l"/>
              </a:tabLst>
            </a:pPr>
            <a:endParaRPr lang="en-IN" sz="2000" spc="-1"/>
          </a:p>
          <a:p>
            <a:pPr marL="173736" indent="-173736">
              <a:buFont typeface="Arial" panose="020B0604020202020204" pitchFamily="34" charset="0"/>
              <a:buChar char="•"/>
              <a:tabLst>
                <a:tab pos="0" algn="l"/>
              </a:tabLst>
            </a:pPr>
            <a:r>
              <a:rPr lang="en-IN" sz="2000" spc="-1"/>
              <a:t>These are the references for this session.</a:t>
            </a:r>
            <a:endParaRPr lang="en-IN"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20-12-2023</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2"/>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74" r:id="rId9"/>
    <p:sldLayoutId id="214748368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3" y="1198880"/>
            <a:ext cx="6898511" cy="2923878"/>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413186" y="2312364"/>
            <a:ext cx="8249904" cy="2462213"/>
          </a:xfrm>
          <a:prstGeom prst="rect">
            <a:avLst/>
          </a:prstGeom>
          <a:noFill/>
        </p:spPr>
        <p:txBody>
          <a:bodyPr wrap="square">
            <a:spAutoFit/>
          </a:bodyPr>
          <a:lstStyle/>
          <a:p>
            <a:pPr algn="ctr"/>
            <a:r>
              <a:rPr lang="en-US" sz="2800" dirty="0"/>
              <a:t>Sentimental analysis of restaurant Review</a:t>
            </a:r>
            <a:endParaRPr lang="en-US" dirty="0"/>
          </a:p>
          <a:p>
            <a:r>
              <a:rPr lang="en-US" dirty="0"/>
              <a:t>                    </a:t>
            </a:r>
            <a:r>
              <a:rPr lang="en-US" sz="1400" dirty="0"/>
              <a:t>Team Members:  			         GUIDE:SHILPA HARIRAJ</a:t>
            </a:r>
          </a:p>
          <a:p>
            <a:r>
              <a:rPr lang="en-US" dirty="0"/>
              <a:t>                      Chethan K J</a:t>
            </a:r>
          </a:p>
          <a:p>
            <a:r>
              <a:rPr lang="en-US" sz="1400" dirty="0"/>
              <a:t>                      </a:t>
            </a:r>
            <a:r>
              <a:rPr lang="en-US" sz="1400" dirty="0" err="1"/>
              <a:t>Amith</a:t>
            </a:r>
            <a:r>
              <a:rPr lang="en-US" sz="1400" dirty="0"/>
              <a:t> Gowda E</a:t>
            </a:r>
          </a:p>
          <a:p>
            <a:r>
              <a:rPr lang="en-US" sz="1400" dirty="0"/>
              <a:t>                      Bharath N S </a:t>
            </a:r>
          </a:p>
          <a:p>
            <a:r>
              <a:rPr lang="en-US" dirty="0"/>
              <a:t>                      </a:t>
            </a:r>
            <a:r>
              <a:rPr lang="en-US" dirty="0" err="1"/>
              <a:t>Jashwanth</a:t>
            </a:r>
            <a:r>
              <a:rPr lang="en-US" dirty="0"/>
              <a:t> Gowda B R</a:t>
            </a:r>
            <a:r>
              <a:rPr lang="en-US" sz="1400" dirty="0"/>
              <a:t> </a:t>
            </a:r>
          </a:p>
          <a:p>
            <a:r>
              <a:rPr lang="en-US" sz="1400" dirty="0"/>
              <a:t>	</a:t>
            </a:r>
            <a:r>
              <a:rPr lang="en-US" dirty="0"/>
              <a:t>   Anusha R</a:t>
            </a:r>
            <a:r>
              <a:rPr lang="en-US" sz="1400" dirty="0"/>
              <a:t>		</a:t>
            </a:r>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Conclusion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0B65BF2F-F6B3-4E7D-8526-819BFDE61022}"/>
              </a:ext>
            </a:extLst>
          </p:cNvPr>
          <p:cNvSpPr txBox="1">
            <a:spLocks/>
          </p:cNvSpPr>
          <p:nvPr/>
        </p:nvSpPr>
        <p:spPr>
          <a:xfrm>
            <a:off x="311700" y="445025"/>
            <a:ext cx="8520600" cy="2893100"/>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br>
              <a:rPr lang="en-US" sz="2400" b="1" dirty="0"/>
            </a:br>
            <a:endParaRPr lang="en-US" sz="2400" b="1" dirty="0"/>
          </a:p>
          <a:p>
            <a:r>
              <a:rPr lang="en-US" sz="2000" dirty="0"/>
              <a:t>The Sentiment Analysis of Restaurant Reviews project successfully developed a machine learning model capable of classifying customer reviews into positive or negative categories. The project demonstrated the effectiveness of Natural Language Processing (NLP) techniques and machine learning algorithms in analyzing textual data and predicting sentiment. </a:t>
            </a:r>
            <a:br>
              <a:rPr lang="en-US" sz="2000" b="1" dirty="0">
                <a:latin typeface="Arial" panose="020B0604020202020204" pitchFamily="34" charset="0"/>
                <a:cs typeface="Arial" panose="020B0604020202020204" pitchFamily="34" charset="0"/>
              </a:rPr>
            </a:br>
            <a:endParaRPr lang="en-US" b="1" dirty="0">
              <a:solidFill>
                <a:srgbClr val="D1D5DB"/>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D679A3E5-4EC3-4F7D-9D9A-EAB006880E2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98BB701-25BD-49E6-AFD5-A9D0F7107C0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174784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Future Scope</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F63EE025-C640-44F3-A6BC-71E9C9A621B8}"/>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570083E-16AC-4D17-8BE2-37CE16C6A3C6}"/>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F86A34B7-3056-43A1-ACB9-0ABCDB1C4C1A}"/>
              </a:ext>
            </a:extLst>
          </p:cNvPr>
          <p:cNvSpPr txBox="1"/>
          <p:nvPr/>
        </p:nvSpPr>
        <p:spPr>
          <a:xfrm>
            <a:off x="311700" y="1017725"/>
            <a:ext cx="8520600" cy="3293209"/>
          </a:xfrm>
          <a:prstGeom prst="rect">
            <a:avLst/>
          </a:prstGeom>
          <a:noFill/>
        </p:spPr>
        <p:txBody>
          <a:bodyPr wrap="square" rtlCol="0">
            <a:spAutoFit/>
          </a:bodyPr>
          <a:lstStyle/>
          <a:p>
            <a:pPr marL="285750" indent="-285750">
              <a:buFont typeface="Arial" panose="020B0604020202020204" pitchFamily="34" charset="0"/>
              <a:buChar char="•"/>
            </a:pPr>
            <a:r>
              <a:rPr lang="en-US" sz="1600" b="1" dirty="0"/>
              <a:t>Multilingual Support : </a:t>
            </a:r>
            <a:r>
              <a:rPr lang="en-US" sz="1600" dirty="0"/>
              <a:t>The system could be expanded to support reviews in multiple languages, making it more useful for global businesses.</a:t>
            </a:r>
          </a:p>
          <a:p>
            <a:pPr marL="285750" indent="-285750">
              <a:buFont typeface="Arial" panose="020B0604020202020204" pitchFamily="34" charset="0"/>
              <a:buChar char="•"/>
            </a:pPr>
            <a:r>
              <a:rPr lang="en-US" sz="1600" b="1" dirty="0"/>
              <a:t>Aspect-Based Sentiment Analysis : </a:t>
            </a:r>
            <a:r>
              <a:rPr lang="en-US" sz="1600" dirty="0"/>
              <a:t>Instead of just classifying the overall sentiment of a review, the system could be improved to perform aspect-based sentiment analysis. This would involve identifying specific aspects of the restaurant (like food, service, ambiance, etc.) mentioned in the review and determining the sentiment towards each aspect.</a:t>
            </a:r>
          </a:p>
          <a:p>
            <a:pPr marL="285750" indent="-285750">
              <a:buFont typeface="Arial" panose="020B0604020202020204" pitchFamily="34" charset="0"/>
              <a:buChar char="•"/>
            </a:pPr>
            <a:r>
              <a:rPr lang="en-US" sz="1600" b="1" dirty="0"/>
              <a:t>Integration with Other Data Sources : </a:t>
            </a:r>
            <a:r>
              <a:rPr lang="en-US" sz="1600" dirty="0"/>
              <a:t>The system could be integrated with other data sources like social media, customer surveys, etc., to get a more comprehensive view of customer sentiment.</a:t>
            </a:r>
            <a:endParaRPr lang="en-IN" sz="1600" dirty="0"/>
          </a:p>
          <a:p>
            <a:pPr marL="285750" indent="-285750">
              <a:buFont typeface="Arial" panose="020B0604020202020204" pitchFamily="34" charset="0"/>
              <a:buChar char="•"/>
            </a:pPr>
            <a:r>
              <a:rPr lang="en-IN" sz="1600" b="1" dirty="0"/>
              <a:t>Predictive Analysis : </a:t>
            </a:r>
            <a:r>
              <a:rPr lang="en-US" sz="1600" b="1" dirty="0"/>
              <a:t> </a:t>
            </a:r>
            <a:r>
              <a:rPr lang="en-US" sz="1600" dirty="0"/>
              <a:t>Based on the sentiment analysis, the system could be enhanced to predict future trends, like customer satisfaction levels or potential areas of improvement.</a:t>
            </a:r>
            <a:endParaRPr lang="en-IN" sz="1600" dirty="0"/>
          </a:p>
        </p:txBody>
      </p:sp>
    </p:spTree>
    <p:extLst>
      <p:ext uri="{BB962C8B-B14F-4D97-AF65-F5344CB8AC3E}">
        <p14:creationId xmlns:p14="http://schemas.microsoft.com/office/powerpoint/2010/main" val="705114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a:solidFill>
                  <a:srgbClr val="213163"/>
                </a:solidFill>
              </a:rPr>
              <a:t>Reference</a:t>
            </a:r>
            <a:endParaRPr lang="en-US" sz="1600"/>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44173" y="1020436"/>
            <a:ext cx="8572435" cy="2728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cs typeface="Times New Roman"/>
              </a:rPr>
              <a:t>https://www.javatpoint.com/machine-learning-naive-bayes-classifier</a:t>
            </a:r>
          </a:p>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ea typeface="Calibri"/>
                <a:cs typeface="Times New Roman"/>
              </a:rPr>
              <a:t>https://www.analyticsvidhya.com/blog/2017/09/naive-bayes-explained/</a:t>
            </a: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spc="-1" dirty="0">
              <a:solidFill>
                <a:srgbClr val="0000FF"/>
              </a:solidFill>
              <a:latin typeface="+mn-lt"/>
              <a:cs typeface="Times New Roman"/>
            </a:endParaRPr>
          </a:p>
          <a:p>
            <a:pPr lvl="1">
              <a:lnSpc>
                <a:spcPct val="107000"/>
              </a:lnSpc>
              <a:spcBef>
                <a:spcPts val="499"/>
              </a:spcBef>
              <a:buClr>
                <a:srgbClr val="213163"/>
              </a:buClr>
            </a:pPr>
            <a:endParaRPr lang="en-US" b="0" strike="noStrike" spc="-1" dirty="0">
              <a:solidFill>
                <a:srgbClr val="0000FF"/>
              </a:solidFill>
              <a:latin typeface="+mn-lt"/>
              <a:cs typeface="Times New Roman"/>
            </a:endParaRPr>
          </a:p>
        </p:txBody>
      </p:sp>
      <p:sp>
        <p:nvSpPr>
          <p:cNvPr id="4" name="Rectangle 3">
            <a:extLst>
              <a:ext uri="{FF2B5EF4-FFF2-40B4-BE49-F238E27FC236}">
                <a16:creationId xmlns:a16="http://schemas.microsoft.com/office/drawing/2014/main" id="{D06565C3-BAB1-458E-A397-367F6BFBE1DA}"/>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3E6BFF7-A7C5-40B8-AB56-97CEC489847B}"/>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09190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56FEA5-2854-44A8-81A1-96587394BF5E}"/>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69B7424D-E64D-40C4-8F2E-3FC8F36F4AD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pic>
        <p:nvPicPr>
          <p:cNvPr id="5" name="Untitled video - Made with Clipchamp (13)">
            <a:hlinkClick r:id="" action="ppaction://media"/>
            <a:extLst>
              <a:ext uri="{FF2B5EF4-FFF2-40B4-BE49-F238E27FC236}">
                <a16:creationId xmlns:a16="http://schemas.microsoft.com/office/drawing/2014/main" id="{FB486459-8CAE-4E6E-83A0-9C9A1C72D56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6027" y="742950"/>
            <a:ext cx="7012411" cy="365760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Rectangle 3">
            <a:extLst>
              <a:ext uri="{FF2B5EF4-FFF2-40B4-BE49-F238E27FC236}">
                <a16:creationId xmlns:a16="http://schemas.microsoft.com/office/drawing/2014/main" id="{EEED16A3-1014-428D-90DB-A8E324E3C5B5}"/>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73D59BA7-C494-4970-9699-11BFD901D418}"/>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24661" y="1436524"/>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Arial"/>
                <a:ea typeface="+mn-lt"/>
                <a:cs typeface="Arial"/>
              </a:rPr>
              <a:t>Abstract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Problem Statement</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Aims, Objective &amp; Proposed System/Solution</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System Design/Architecture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mn-lt"/>
              </a:rPr>
              <a:t>System Development Approach (Technology Used) </a:t>
            </a:r>
          </a:p>
          <a:p>
            <a:pPr marL="285750" indent="-285750">
              <a:buFont typeface="Arial" panose="020B0604020202020204" pitchFamily="34" charset="0"/>
              <a:buChar char="•"/>
            </a:pPr>
            <a:r>
              <a:rPr lang="en-US" sz="1800" dirty="0">
                <a:latin typeface="Arial"/>
                <a:ea typeface="+mn-lt"/>
                <a:cs typeface="+mn-lt"/>
              </a:rPr>
              <a:t>Algorithm &amp; Deployment  </a:t>
            </a:r>
            <a:endParaRPr lang="en-US" sz="1800" dirty="0">
              <a:latin typeface="Arial"/>
              <a:cs typeface="Calibri"/>
            </a:endParaRPr>
          </a:p>
          <a:p>
            <a:pPr marL="285750" indent="-285750">
              <a:buFont typeface="Arial" panose="020B0604020202020204" pitchFamily="34" charset="0"/>
              <a:buChar char="•"/>
            </a:pPr>
            <a:r>
              <a:rPr lang="en-US" sz="1800" dirty="0">
                <a:latin typeface="Arial"/>
                <a:ea typeface="+mn-lt"/>
                <a:cs typeface="Arial"/>
              </a:rPr>
              <a:t>Conclusion</a:t>
            </a:r>
          </a:p>
          <a:p>
            <a:pPr marL="285750" indent="-285750">
              <a:buFont typeface="Arial" panose="020B0604020202020204" pitchFamily="34" charset="0"/>
              <a:buChar char="•"/>
            </a:pPr>
            <a:r>
              <a:rPr lang="en-US" sz="1800" dirty="0">
                <a:latin typeface="Arial"/>
                <a:ea typeface="+mn-lt"/>
                <a:cs typeface="Arial"/>
              </a:rPr>
              <a:t>Future Scope</a:t>
            </a:r>
            <a:endParaRPr lang="en-IN" sz="1800" dirty="0"/>
          </a:p>
          <a:p>
            <a:pPr marL="285750" indent="-285750">
              <a:buFont typeface="Arial" panose="020B0604020202020204" pitchFamily="34" charset="0"/>
              <a:buChar char="•"/>
            </a:pPr>
            <a:r>
              <a:rPr lang="en-US" sz="1800" dirty="0">
                <a:latin typeface="Arial"/>
                <a:ea typeface="+mn-lt"/>
                <a:cs typeface="Arial"/>
              </a:rPr>
              <a:t>References</a:t>
            </a:r>
          </a:p>
          <a:p>
            <a:pPr marL="285750" indent="-285750">
              <a:buFont typeface="Arial" panose="020B0604020202020204" pitchFamily="34" charset="0"/>
              <a:buChar char="•"/>
            </a:pPr>
            <a:r>
              <a:rPr lang="en-US" sz="1800" dirty="0">
                <a:ea typeface="+mn-lt"/>
              </a:rPr>
              <a:t>Video of the Project</a:t>
            </a:r>
            <a:endParaRPr lang="en-US" sz="1800" dirty="0">
              <a:latin typeface="Arial"/>
              <a:cs typeface="Arial"/>
            </a:endParaRPr>
          </a:p>
        </p:txBody>
      </p:sp>
      <p:sp>
        <p:nvSpPr>
          <p:cNvPr id="3" name="Rectangle 2">
            <a:extLst>
              <a:ext uri="{FF2B5EF4-FFF2-40B4-BE49-F238E27FC236}">
                <a16:creationId xmlns:a16="http://schemas.microsoft.com/office/drawing/2014/main" id="{B31C5928-FC80-4800-8713-E35C76F6265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2ECDB61-7F91-4AE0-A400-A86F0DD6634D}"/>
              </a:ext>
            </a:extLst>
          </p:cNvPr>
          <p:cNvSpPr txBox="1"/>
          <p:nvPr/>
        </p:nvSpPr>
        <p:spPr>
          <a:xfrm>
            <a:off x="-419947" y="-32001"/>
            <a:ext cx="4991947" cy="338554"/>
          </a:xfrm>
          <a:prstGeom prst="rect">
            <a:avLst/>
          </a:prstGeom>
          <a:noFill/>
        </p:spPr>
        <p:txBody>
          <a:bodyPr wrap="square" rtlCol="0">
            <a:spAutoFit/>
          </a:bodyPr>
          <a:lstStyle/>
          <a:p>
            <a:pPr algn="ctr"/>
            <a:r>
              <a:rPr lang="en-US" sz="1600" dirty="0">
                <a:solidFill>
                  <a:schemeClr val="bg1"/>
                </a:solidFill>
              </a:rPr>
              <a:t>Sentimental analysis of restaurant Review</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830AD99-A402-4BB8-BA46-9DEC1DBA3B05}"/>
              </a:ext>
            </a:extLst>
          </p:cNvPr>
          <p:cNvSpPr txBox="1">
            <a:spLocks/>
          </p:cNvSpPr>
          <p:nvPr/>
        </p:nvSpPr>
        <p:spPr>
          <a:xfrm>
            <a:off x="204544" y="595044"/>
            <a:ext cx="8520600" cy="243143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endParaRPr lang="en-US" sz="2400" b="1" dirty="0">
              <a:solidFill>
                <a:srgbClr val="222222"/>
              </a:solidFill>
              <a:latin typeface="Times New Roman"/>
            </a:endParaRPr>
          </a:p>
          <a:p>
            <a:pPr algn="just"/>
            <a:r>
              <a:rPr lang="en-US" sz="1600" dirty="0">
                <a:solidFill>
                  <a:srgbClr val="222222"/>
                </a:solidFill>
                <a:latin typeface="Times New Roman"/>
              </a:rPr>
              <a:t>Sentiment Analysis of Restaurant Reviews is a machine learning project aimed at classifying customer reviews into positive and negative categories. This project leverages Natural Language Processing (NLP) techniques and various machine learning algorithms to analyze textual data and predict sentiment. The project’s outcome will provide valuable insights into customer satisfaction and areas of improvement for restaurants, contributing to the enhancement of the overall dining experience.</a:t>
            </a:r>
            <a:endParaRPr lang="en-US" sz="1600" dirty="0">
              <a:latin typeface="Times New Roman"/>
              <a:cs typeface="Calibri"/>
            </a:endParaRPr>
          </a:p>
          <a:p>
            <a:endParaRPr lang="en-US" sz="3200" b="1"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0E9AEC8B-6446-4FB5-A29D-8FF9061644B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EFD10A17-7EA3-4B80-8DB7-2C8F0EF4F261}"/>
              </a:ext>
            </a:extLst>
          </p:cNvPr>
          <p:cNvSpPr txBox="1"/>
          <p:nvPr/>
        </p:nvSpPr>
        <p:spPr>
          <a:xfrm>
            <a:off x="-264161" y="-20207"/>
            <a:ext cx="4632960"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Arial" panose="020B0604020202020204" pitchFamily="34" charset="0"/>
                <a:cs typeface="Arial" panose="020B0604020202020204" pitchFamily="34" charset="0"/>
              </a:rPr>
              <a:t>Problem</a:t>
            </a:r>
            <a:r>
              <a:rPr lang="en-US" sz="1400" b="1" dirty="0">
                <a:solidFill>
                  <a:schemeClr val="accent1"/>
                </a:solidFill>
                <a:latin typeface="Arial" panose="020B0604020202020204" pitchFamily="34" charset="0"/>
                <a:cs typeface="Arial" panose="020B0604020202020204" pitchFamily="34" charset="0"/>
              </a:rPr>
              <a:t> </a:t>
            </a:r>
            <a:r>
              <a:rPr lang="en-US" sz="2400" b="1" dirty="0">
                <a:solidFill>
                  <a:srgbClr val="002060"/>
                </a:solidFill>
                <a:latin typeface="Arial" panose="020B0604020202020204" pitchFamily="34" charset="0"/>
                <a:cs typeface="Arial" panose="020B0604020202020204" pitchFamily="34" charset="0"/>
              </a:rPr>
              <a:t>Statement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2D751208-5747-4828-A922-6CA570195D7F}"/>
              </a:ext>
            </a:extLst>
          </p:cNvPr>
          <p:cNvSpPr txBox="1">
            <a:spLocks/>
          </p:cNvSpPr>
          <p:nvPr/>
        </p:nvSpPr>
        <p:spPr>
          <a:xfrm>
            <a:off x="257514" y="463330"/>
            <a:ext cx="8520600" cy="181588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r>
              <a:rPr lang="en-US" sz="1600" b="1" dirty="0">
                <a:solidFill>
                  <a:srgbClr val="002060"/>
                </a:solidFill>
                <a:latin typeface="Times New Roman" panose="02020603050405020304" pitchFamily="18" charset="0"/>
                <a:cs typeface="Times New Roman" panose="02020603050405020304" pitchFamily="18" charset="0"/>
              </a:rPr>
              <a:t>			</a:t>
            </a:r>
          </a:p>
          <a:p>
            <a:pPr algn="just"/>
            <a:br>
              <a:rPr lang="en-US" sz="1600" b="1" dirty="0">
                <a:solidFill>
                  <a:srgbClr val="002060"/>
                </a:solidFill>
                <a:latin typeface="Times New Roman" panose="02020603050405020304" pitchFamily="18" charset="0"/>
                <a:cs typeface="Times New Roman" panose="02020603050405020304" pitchFamily="18" charset="0"/>
              </a:rPr>
            </a:br>
            <a:r>
              <a:rPr lang="en-US" sz="1600" b="0" kern="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problem statement is to find whether the Review of the Restaurant is positive or Negative . There are different types of reviews given by the customers after completing eating food. It might be either positive and negative.so we need to predict the  how much percentage of good review of Entire dataset.</a:t>
            </a:r>
            <a:endParaRPr lang="en-US" sz="1600" dirty="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87E83C5-3CD9-4648-B686-50600AD0BEB8}"/>
              </a:ext>
            </a:extLst>
          </p:cNvPr>
          <p:cNvSpPr/>
          <p:nvPr/>
        </p:nvSpPr>
        <p:spPr>
          <a:xfrm>
            <a:off x="67041" y="-21493"/>
            <a:ext cx="976745" cy="338554"/>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E17CFC7-8A97-406C-B266-60BE9E05D750}"/>
              </a:ext>
            </a:extLst>
          </p:cNvPr>
          <p:cNvSpPr txBox="1"/>
          <p:nvPr/>
        </p:nvSpPr>
        <p:spPr>
          <a:xfrm>
            <a:off x="-613064" y="-21493"/>
            <a:ext cx="5479472"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BB60-3489-C70E-E0A6-2C0A7BC994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Aim and Objective</a:t>
            </a:r>
            <a:endParaRPr lang="en-IN" sz="2400" b="1" dirty="0">
              <a:solidFill>
                <a:srgbClr val="002060"/>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25A274DA-88C3-40DB-8405-CE3A8E8C121E}"/>
              </a:ext>
            </a:extLst>
          </p:cNvPr>
          <p:cNvSpPr txBox="1">
            <a:spLocks/>
          </p:cNvSpPr>
          <p:nvPr/>
        </p:nvSpPr>
        <p:spPr>
          <a:xfrm>
            <a:off x="311700" y="436237"/>
            <a:ext cx="8520600" cy="566308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r>
              <a:rPr lang="en-US" sz="2400" b="1" dirty="0">
                <a:solidFill>
                  <a:srgbClr val="002060"/>
                </a:solidFill>
              </a:rPr>
              <a:t>Aim and Objective</a:t>
            </a:r>
            <a:br>
              <a:rPr lang="en-US" sz="2400" b="1" dirty="0">
                <a:solidFill>
                  <a:srgbClr val="002060"/>
                </a:solidFill>
              </a:rPr>
            </a:br>
            <a:br>
              <a:rPr lang="en-US" sz="2400" b="1" dirty="0"/>
            </a:br>
            <a:r>
              <a:rPr lang="en-US" sz="2000" b="1" dirty="0">
                <a:solidFill>
                  <a:srgbClr val="1F1F1F"/>
                </a:solidFill>
                <a:latin typeface="Times New Roman"/>
              </a:rPr>
              <a:t>Aim:</a:t>
            </a:r>
            <a:endParaRPr lang="en-US" sz="2000" b="1" dirty="0">
              <a:solidFill>
                <a:srgbClr val="262626"/>
              </a:solidFill>
              <a:latin typeface="Times New Roman"/>
            </a:endParaRPr>
          </a:p>
          <a:p>
            <a:pPr algn="just"/>
            <a:r>
              <a:rPr lang="en-US" sz="2000" dirty="0">
                <a:solidFill>
                  <a:srgbClr val="1F1F1F"/>
                </a:solidFill>
              </a:rPr>
              <a:t>     </a:t>
            </a:r>
            <a:r>
              <a:rPr lang="en-US" sz="1800" dirty="0">
                <a:solidFill>
                  <a:srgbClr val="1F1F1F"/>
                </a:solidFill>
                <a:latin typeface="Times New Roman" panose="02020603050405020304" pitchFamily="18" charset="0"/>
                <a:cs typeface="Times New Roman" panose="02020603050405020304" pitchFamily="18" charset="0"/>
              </a:rPr>
              <a:t>The aim of the Sentiment Analysis of Restaurant Reviews project is to develop a machine learning model that can accurately classify customer reviews into positive, negative, or neutral categories. This classification can provide valuable insights into customer satisfaction and areas of improvement for restaurants.</a:t>
            </a:r>
          </a:p>
          <a:p>
            <a:pPr algn="just"/>
            <a:r>
              <a:rPr lang="en-US" sz="1800" dirty="0">
                <a:solidFill>
                  <a:srgbClr val="374151"/>
                </a:solidFill>
                <a:latin typeface="Times New Roman"/>
              </a:rPr>
              <a:t> </a:t>
            </a:r>
            <a:br>
              <a:rPr lang="en-US" sz="2800" dirty="0"/>
            </a:br>
            <a:r>
              <a:rPr lang="en-US" sz="2000" b="1" dirty="0">
                <a:solidFill>
                  <a:srgbClr val="1F1F1F"/>
                </a:solidFill>
                <a:latin typeface="Times New Roman"/>
              </a:rPr>
              <a:t>Objectives: </a:t>
            </a:r>
            <a:endParaRPr lang="en-US" sz="2000" b="1" dirty="0">
              <a:latin typeface="Times New Roman"/>
            </a:endParaRPr>
          </a:p>
          <a:p>
            <a:pPr marL="285750" indent="-285750">
              <a:buFont typeface="Arial"/>
              <a:buChar char="•"/>
            </a:pPr>
            <a:r>
              <a:rPr lang="en-US" sz="1800" dirty="0">
                <a:solidFill>
                  <a:srgbClr val="1F1F1F"/>
                </a:solidFill>
                <a:latin typeface="Times New Roman"/>
              </a:rPr>
              <a:t>To develop a machine learning model that can accurately classify restaurant reviews into positive and negative.</a:t>
            </a:r>
          </a:p>
          <a:p>
            <a:pPr marL="285750" indent="-285750">
              <a:buFont typeface="Arial"/>
              <a:buChar char="•"/>
            </a:pPr>
            <a:r>
              <a:rPr lang="en-US" sz="1800" dirty="0">
                <a:solidFill>
                  <a:srgbClr val="1F1F1F"/>
                </a:solidFill>
                <a:latin typeface="Times New Roman"/>
              </a:rPr>
              <a:t>To provide actionable insights to restaurants based on the sentiment analysis, helping them improve their services and enhance customer satisfaction.</a:t>
            </a:r>
          </a:p>
          <a:p>
            <a:pPr marL="285750" indent="-285750">
              <a:buFont typeface="Arial"/>
              <a:buChar char="•"/>
            </a:pPr>
            <a:endParaRPr lang="en-US" sz="1800" dirty="0">
              <a:solidFill>
                <a:srgbClr val="1F1F1F"/>
              </a:solidFill>
              <a:latin typeface="Times New Roman"/>
            </a:endParaRPr>
          </a:p>
          <a:p>
            <a:br>
              <a:rPr lang="en-US" sz="2400" dirty="0"/>
            </a:br>
            <a:endParaRPr lang="en-US" sz="2400" dirty="0"/>
          </a:p>
          <a:p>
            <a:endParaRPr lang="en-US" sz="2000" dirty="0">
              <a:solidFill>
                <a:srgbClr val="222222"/>
              </a:solidFill>
              <a:latin typeface="Times New Roman"/>
              <a:cs typeface="Times New Roman"/>
            </a:endParaRPr>
          </a:p>
          <a:p>
            <a:endParaRPr lang="en-US" sz="2400" b="1"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CFF60D8B-382A-4D30-891D-2422E4B77618}"/>
              </a:ext>
            </a:extLst>
          </p:cNvPr>
          <p:cNvSpPr/>
          <p:nvPr/>
        </p:nvSpPr>
        <p:spPr>
          <a:xfrm>
            <a:off x="69273" y="0"/>
            <a:ext cx="1025236" cy="31172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CEF5A2B-D0B8-4891-B681-52E82C27654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773291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622EDAF-3742-47D7-B345-961263916372}"/>
              </a:ext>
            </a:extLst>
          </p:cNvPr>
          <p:cNvSpPr txBox="1">
            <a:spLocks/>
          </p:cNvSpPr>
          <p:nvPr/>
        </p:nvSpPr>
        <p:spPr>
          <a:xfrm>
            <a:off x="311700" y="445025"/>
            <a:ext cx="8568225" cy="2616101"/>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br>
              <a:rPr lang="en-US" sz="2400" b="1" dirty="0"/>
            </a:br>
            <a:endParaRPr lang="en-US" sz="2400" b="1" dirty="0"/>
          </a:p>
          <a:p>
            <a:r>
              <a:rPr lang="en-US" sz="1600" dirty="0">
                <a:solidFill>
                  <a:schemeClr val="tx1"/>
                </a:solidFill>
                <a:latin typeface="Times New Roman"/>
              </a:rPr>
              <a:t>The proposed solution for the Sentiment Analysis of Restaurant Reviews project is to develop a machine learning model that can accurately classify the sentiment of the reviews using naïve bayes multinomial algorithm.</a:t>
            </a:r>
            <a:br>
              <a:rPr lang="en-US" sz="1800" dirty="0">
                <a:solidFill>
                  <a:schemeClr val="tx1"/>
                </a:solidFill>
              </a:rPr>
            </a:br>
            <a:br>
              <a:rPr lang="en-US" sz="1600" dirty="0">
                <a:latin typeface="Times New Roman"/>
              </a:rPr>
            </a:br>
            <a:br>
              <a:rPr lang="en-US" sz="1600" dirty="0">
                <a:latin typeface="Times New Roman"/>
              </a:rPr>
            </a:br>
            <a:br>
              <a:rPr lang="en-US" sz="1800" dirty="0"/>
            </a:br>
            <a:endParaRPr lang="en-US" sz="1800" dirty="0">
              <a:solidFill>
                <a:schemeClr val="tx1"/>
              </a:solidFill>
              <a:latin typeface="Times New Roman"/>
            </a:endParaRPr>
          </a:p>
        </p:txBody>
      </p:sp>
      <p:sp>
        <p:nvSpPr>
          <p:cNvPr id="4" name="Rectangle 3">
            <a:extLst>
              <a:ext uri="{FF2B5EF4-FFF2-40B4-BE49-F238E27FC236}">
                <a16:creationId xmlns:a16="http://schemas.microsoft.com/office/drawing/2014/main" id="{796829C1-6495-4ADF-8AA3-F305ACB0969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6295DF5-64B8-492B-A9A2-0B84FA62F8A3}"/>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54400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256309" y="345594"/>
            <a:ext cx="5188527"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Rectangle 3">
            <a:extLst>
              <a:ext uri="{FF2B5EF4-FFF2-40B4-BE49-F238E27FC236}">
                <a16:creationId xmlns:a16="http://schemas.microsoft.com/office/drawing/2014/main" id="{C1A3313A-96CA-445D-A8D6-9CD6BC8446B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A7E770E-0D62-4557-8E7D-3F4E7520A5A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12" name="Subtitle 11">
            <a:extLst>
              <a:ext uri="{FF2B5EF4-FFF2-40B4-BE49-F238E27FC236}">
                <a16:creationId xmlns:a16="http://schemas.microsoft.com/office/drawing/2014/main" id="{EF3DC860-2D14-33C3-BE1D-B322574C6D0E}"/>
              </a:ext>
            </a:extLst>
          </p:cNvPr>
          <p:cNvSpPr>
            <a:spLocks noGrp="1"/>
          </p:cNvSpPr>
          <p:nvPr>
            <p:ph type="subTitle"/>
          </p:nvPr>
        </p:nvSpPr>
        <p:spPr>
          <a:xfrm>
            <a:off x="256309" y="1411431"/>
            <a:ext cx="8181110" cy="2320637"/>
          </a:xfrm>
        </p:spPr>
        <p:txBody>
          <a:bodyPr/>
          <a:lstStyle/>
          <a:p>
            <a:r>
              <a:rPr lang="en-US" sz="2000" b="1" dirty="0"/>
              <a:t>Data Collection and Preprocessing</a:t>
            </a:r>
          </a:p>
          <a:p>
            <a:endParaRPr lang="en-US" b="1" dirty="0"/>
          </a:p>
          <a:p>
            <a:r>
              <a:rPr lang="en-US" dirty="0"/>
              <a:t>• The first step in the restaurant review system architecture is collecting and preprocessing the data. Data can be collected from various sources such as online review platforms, social media, or direct customer feedback.		</a:t>
            </a:r>
          </a:p>
          <a:p>
            <a:r>
              <a:rPr lang="en-US" dirty="0"/>
              <a:t>• Preprocessing involves cleaning the data, removing irrelevant information, and transforming the text into a suitable format for analysis.</a:t>
            </a:r>
          </a:p>
          <a:p>
            <a:endParaRPr lang="en-US" sz="1800" dirty="0"/>
          </a:p>
          <a:p>
            <a:r>
              <a:rPr lang="en-US" sz="1800" b="1" dirty="0"/>
              <a:t>System Integration and Real-time Analysis</a:t>
            </a:r>
          </a:p>
          <a:p>
            <a:endParaRPr lang="en-US" b="1" dirty="0"/>
          </a:p>
          <a:p>
            <a:r>
              <a:rPr lang="en-US" b="1" dirty="0"/>
              <a:t>•</a:t>
            </a:r>
            <a:r>
              <a:rPr lang="en-US" dirty="0"/>
              <a:t> The sentiment analysis component is integrated into the restaurant review system, enabling real-time analysis of incoming reviews.	</a:t>
            </a:r>
          </a:p>
          <a:p>
            <a:r>
              <a:rPr lang="en-US" dirty="0"/>
              <a:t>• The system can provide insights on overall customer sentiment, identify specific issues or areas of improvement, and track changes over time.</a:t>
            </a:r>
          </a:p>
          <a:p>
            <a:r>
              <a:rPr lang="en-US" dirty="0"/>
              <a:t>• The analyzed sentiment data can be further utilized for decision-making, such as recommending improvements, identifying popular dishes, or monitoring customer satisfaction trends.</a:t>
            </a:r>
            <a:endParaRPr lang="en-IN" dirty="0"/>
          </a:p>
        </p:txBody>
      </p:sp>
    </p:spTree>
    <p:extLst>
      <p:ext uri="{BB962C8B-B14F-4D97-AF65-F5344CB8AC3E}">
        <p14:creationId xmlns:p14="http://schemas.microsoft.com/office/powerpoint/2010/main" val="167368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8E5F-86A5-ECAF-68D6-5878ABFD3AE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Deployment Approach</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D80DFE20-6182-4F27-A9A4-6E10BE9B7E1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0941A51-7E5D-419C-8A18-34CDD80DD95E}"/>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graphicFrame>
        <p:nvGraphicFramePr>
          <p:cNvPr id="15" name="Table 14">
            <a:extLst>
              <a:ext uri="{FF2B5EF4-FFF2-40B4-BE49-F238E27FC236}">
                <a16:creationId xmlns:a16="http://schemas.microsoft.com/office/drawing/2014/main" id="{B35CAC4B-02E9-3339-D7D4-C75AE14F5F71}"/>
              </a:ext>
            </a:extLst>
          </p:cNvPr>
          <p:cNvGraphicFramePr>
            <a:graphicFrameLocks noGrp="1"/>
          </p:cNvGraphicFramePr>
          <p:nvPr>
            <p:extLst>
              <p:ext uri="{D42A27DB-BD31-4B8C-83A1-F6EECF244321}">
                <p14:modId xmlns:p14="http://schemas.microsoft.com/office/powerpoint/2010/main" val="417056667"/>
              </p:ext>
            </p:extLst>
          </p:nvPr>
        </p:nvGraphicFramePr>
        <p:xfrm>
          <a:off x="1449494" y="1151023"/>
          <a:ext cx="6096000" cy="3522355"/>
        </p:xfrm>
        <a:graphic>
          <a:graphicData uri="http://schemas.openxmlformats.org/drawingml/2006/table">
            <a:tbl>
              <a:tblPr firstRow="1" bandRow="1">
                <a:tableStyleId>{306799F8-075E-4A3A-A7F6-7FBC6576F1A4}</a:tableStyleId>
              </a:tblPr>
              <a:tblGrid>
                <a:gridCol w="3048000">
                  <a:extLst>
                    <a:ext uri="{9D8B030D-6E8A-4147-A177-3AD203B41FA5}">
                      <a16:colId xmlns:a16="http://schemas.microsoft.com/office/drawing/2014/main" val="1118128424"/>
                    </a:ext>
                  </a:extLst>
                </a:gridCol>
                <a:gridCol w="3048000">
                  <a:extLst>
                    <a:ext uri="{9D8B030D-6E8A-4147-A177-3AD203B41FA5}">
                      <a16:colId xmlns:a16="http://schemas.microsoft.com/office/drawing/2014/main" val="2877313418"/>
                    </a:ext>
                  </a:extLst>
                </a:gridCol>
              </a:tblGrid>
              <a:tr h="1724035">
                <a:tc>
                  <a:txBody>
                    <a:bodyPr/>
                    <a:lstStyle/>
                    <a:p>
                      <a:r>
                        <a:rPr lang="en-US" sz="1400" b="1" i="0" u="none" strike="noStrike" cap="none" dirty="0">
                          <a:solidFill>
                            <a:schemeClr val="lt1"/>
                          </a:solidFill>
                          <a:effectLst/>
                          <a:latin typeface="+mn-lt"/>
                          <a:ea typeface="+mn-ea"/>
                          <a:cs typeface="+mn-cs"/>
                          <a:sym typeface="Arial"/>
                        </a:rPr>
                        <a:t>Model Evaluation:</a:t>
                      </a:r>
                      <a:r>
                        <a:rPr lang="en-US" sz="1400" b="0" i="0" u="none" strike="noStrike" cap="none" dirty="0">
                          <a:solidFill>
                            <a:schemeClr val="lt1"/>
                          </a:solidFill>
                          <a:effectLst/>
                          <a:latin typeface="+mn-lt"/>
                          <a:ea typeface="+mn-ea"/>
                          <a:cs typeface="+mn-cs"/>
                          <a:sym typeface="Arial"/>
                        </a:rPr>
                        <a:t> Evaluate the model's performance using metrics such as accuracy, precision, recall, F1-score, or confusion matrices on the test dataset.</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Training the Model:</a:t>
                      </a:r>
                      <a:r>
                        <a:rPr lang="en-US" sz="1400" b="0" i="0" u="none" strike="noStrike" cap="none" dirty="0">
                          <a:solidFill>
                            <a:schemeClr val="lt1"/>
                          </a:solidFill>
                          <a:effectLst/>
                          <a:latin typeface="+mn-lt"/>
                          <a:ea typeface="+mn-ea"/>
                          <a:cs typeface="+mn-cs"/>
                          <a:sym typeface="Arial"/>
                        </a:rPr>
                        <a:t> Split the dataset into training and testing sets, then train the selected model on the training data.</a:t>
                      </a:r>
                      <a:endParaRPr lang="en-IN" dirty="0"/>
                    </a:p>
                  </a:txBody>
                  <a:tcPr/>
                </a:tc>
                <a:extLst>
                  <a:ext uri="{0D108BD9-81ED-4DB2-BD59-A6C34878D82A}">
                    <a16:rowId xmlns:a16="http://schemas.microsoft.com/office/drawing/2014/main" val="3894335228"/>
                  </a:ext>
                </a:extLst>
              </a:tr>
              <a:tr h="1724035">
                <a:tc>
                  <a:txBody>
                    <a:bodyPr/>
                    <a:lstStyle/>
                    <a:p>
                      <a:r>
                        <a:rPr lang="en-US" sz="1400" b="1" i="0" u="none" strike="noStrike" cap="none" dirty="0">
                          <a:solidFill>
                            <a:schemeClr val="lt1"/>
                          </a:solidFill>
                          <a:effectLst/>
                          <a:latin typeface="+mn-lt"/>
                          <a:ea typeface="+mn-ea"/>
                          <a:cs typeface="+mn-cs"/>
                          <a:sym typeface="Arial"/>
                        </a:rPr>
                        <a:t>Deployment:</a:t>
                      </a:r>
                      <a:r>
                        <a:rPr lang="en-US" sz="1400" b="0" i="0" u="none" strike="noStrike" cap="none" dirty="0">
                          <a:solidFill>
                            <a:schemeClr val="lt1"/>
                          </a:solidFill>
                          <a:effectLst/>
                          <a:latin typeface="+mn-lt"/>
                          <a:ea typeface="+mn-ea"/>
                          <a:cs typeface="+mn-cs"/>
                          <a:sym typeface="Arial"/>
                        </a:rPr>
                        <a:t> After satisfactory evaluation, deploy the trained model to the restaurant review system. This involves integrating the model into the system's architecture and ensuring it can handle real-time data, making predictions on incoming reviews.</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Monitoring and Updating:</a:t>
                      </a:r>
                      <a:r>
                        <a:rPr lang="en-US" sz="1400" b="0" i="0" u="none" strike="noStrike" cap="none" dirty="0">
                          <a:solidFill>
                            <a:schemeClr val="lt1"/>
                          </a:solidFill>
                          <a:effectLst/>
                          <a:latin typeface="+mn-lt"/>
                          <a:ea typeface="+mn-ea"/>
                          <a:cs typeface="+mn-cs"/>
                          <a:sym typeface="Arial"/>
                        </a:rPr>
                        <a:t> Regularly monitor the performance of the deployed model and update it periodically with new data to keep it relevant and accurate.</a:t>
                      </a:r>
                      <a:endParaRPr lang="en-IN" dirty="0"/>
                    </a:p>
                  </a:txBody>
                  <a:tcPr/>
                </a:tc>
                <a:extLst>
                  <a:ext uri="{0D108BD9-81ED-4DB2-BD59-A6C34878D82A}">
                    <a16:rowId xmlns:a16="http://schemas.microsoft.com/office/drawing/2014/main" val="4083183699"/>
                  </a:ext>
                </a:extLst>
              </a:tr>
            </a:tbl>
          </a:graphicData>
        </a:graphic>
      </p:graphicFrame>
    </p:spTree>
    <p:extLst>
      <p:ext uri="{BB962C8B-B14F-4D97-AF65-F5344CB8AC3E}">
        <p14:creationId xmlns:p14="http://schemas.microsoft.com/office/powerpoint/2010/main" val="2761987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Algorithm &amp; Deployment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B4735DE7-498A-46F6-AC7F-3643F74BD2D6}"/>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80D208EA-6286-416C-A148-80FEFA534E9F}"/>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D1C4D77F-09D0-4A1A-8A81-39BF156B0ED5}"/>
              </a:ext>
            </a:extLst>
          </p:cNvPr>
          <p:cNvSpPr txBox="1"/>
          <p:nvPr/>
        </p:nvSpPr>
        <p:spPr>
          <a:xfrm>
            <a:off x="311700" y="1017725"/>
            <a:ext cx="8087232" cy="2031325"/>
          </a:xfrm>
          <a:prstGeom prst="rect">
            <a:avLst/>
          </a:prstGeom>
          <a:noFill/>
        </p:spPr>
        <p:txBody>
          <a:bodyPr wrap="square" rtlCol="0">
            <a:spAutoFit/>
          </a:bodyPr>
          <a:lstStyle/>
          <a:p>
            <a:r>
              <a:rPr lang="en-IN" dirty="0"/>
              <a:t>Naïve Bayes Algorithm – multinomial model</a:t>
            </a:r>
          </a:p>
          <a:p>
            <a:endParaRPr lang="en-IN" dirty="0"/>
          </a:p>
          <a:p>
            <a:r>
              <a:rPr lang="en-US" dirty="0"/>
              <a:t>The Naive Bayes algorithm is a probabilistic machine learning method used for classification tasks. It’s based on Bayes’ theorem and makes a ‘naive’ assumption that each feature in the dataset is independent of each other. This means that the presence or value of one feature does not affect the presence or value of any other feature. Despite this simplification, Naive Bayes often performs well in practice and is particularly popular in text classification tasks, such as spam filtering or sentiment analysis</a:t>
            </a:r>
            <a:r>
              <a:rPr lang="en-IN" dirty="0"/>
              <a:t>.</a:t>
            </a:r>
            <a:r>
              <a:rPr lang="en-US" dirty="0"/>
              <a:t> Multinomial Naive Bayes: This type is used when the features represent counts or frequency of events.</a:t>
            </a:r>
            <a:endParaRPr lang="en-IN" dirty="0"/>
          </a:p>
        </p:txBody>
      </p:sp>
    </p:spTree>
    <p:extLst>
      <p:ext uri="{BB962C8B-B14F-4D97-AF65-F5344CB8AC3E}">
        <p14:creationId xmlns:p14="http://schemas.microsoft.com/office/powerpoint/2010/main" val="197968417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9162bd5b-4ed9-4da3-b376-05204580ba3f"/>
    <ds:schemaRef ds:uri="http://www.w3.org/XML/1998/namespace"/>
    <ds:schemaRef ds:uri="http://purl.org/dc/elements/1.1/"/>
    <ds:schemaRef ds:uri="http://purl.org/dc/dcmitype/"/>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c0fa2617-96bd-425d-8578-e93563fe37c5"/>
  </ds:schemaRefs>
</ds:datastoreItem>
</file>

<file path=docProps/app.xml><?xml version="1.0" encoding="utf-8"?>
<Properties xmlns="http://schemas.openxmlformats.org/officeDocument/2006/extended-properties" xmlns:vt="http://schemas.openxmlformats.org/officeDocument/2006/docPropsVTypes">
  <Template/>
  <TotalTime>522</TotalTime>
  <Words>1106</Words>
  <Application>Microsoft Office PowerPoint</Application>
  <PresentationFormat>On-screen Show (16:9)</PresentationFormat>
  <Paragraphs>92</Paragraphs>
  <Slides>14</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Simple Light</vt:lpstr>
      <vt:lpstr>PowerPoint Presentation</vt:lpstr>
      <vt:lpstr>PowerPoint Presentation</vt:lpstr>
      <vt:lpstr>Abstract</vt:lpstr>
      <vt:lpstr>Problem Statement</vt:lpstr>
      <vt:lpstr>Aim and Objective</vt:lpstr>
      <vt:lpstr>Proposed Solution</vt:lpstr>
      <vt:lpstr>System Architecture</vt:lpstr>
      <vt:lpstr>System Deployment Approach</vt:lpstr>
      <vt:lpstr>Algorithm &amp; Deployment</vt:lpstr>
      <vt:lpstr>Conclusion</vt:lpstr>
      <vt:lpstr>Future Scope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Chethan K J</dc:creator>
  <cp:lastModifiedBy>Chethan K J</cp:lastModifiedBy>
  <cp:revision>150</cp:revision>
  <dcterms:modified xsi:type="dcterms:W3CDTF">2023-12-20T03:41:46Z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